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Tomorrow" pitchFamily="2" charset="0"/>
      <p:regular r:id="rId13"/>
    </p:embeddedFont>
    <p:embeddedFont>
      <p:font typeface="Tomorrow Semi Bold" pitchFamily="2" charset="0"/>
      <p:regular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7D7613-7026-DF46-9E20-9CC46EB3C448}" type="datetimeFigureOut">
              <a:rPr lang="ru-RU" smtClean="0"/>
              <a:t>19.12.2025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CD50EE-7188-DB45-B1A7-7D9B703175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653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png"/><Relationship Id="rId11" Type="http://schemas.openxmlformats.org/officeDocument/2006/relationships/image" Target="../media/image33.svg"/><Relationship Id="rId5" Type="http://schemas.openxmlformats.org/officeDocument/2006/relationships/image" Target="../media/image27.sv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471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Мобильное приложение FitPlanner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0489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Добро пожаловать в презентацию мобильного приложения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FitPlanner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! Это инновационное Android-приложение разработано для оптимизации процесса планирования и контроля тренировок между тренерами и спортсменами, предоставляя интуитивно понятный и эффективный инструмент для достижения спортивных целей.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6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2332" y="441841"/>
            <a:ext cx="6727746" cy="502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Перспективы развития FitPlanner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562332" y="1184910"/>
            <a:ext cx="8019336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Мы видим большой потенциал для дальнейшего развития FitPlanner, чтобы сделать его еще более мощным и функциональным инструментом.</a:t>
            </a:r>
            <a:endParaRPr lang="en-US" sz="12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332" y="1900118"/>
            <a:ext cx="160615" cy="160615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562332" y="2130147"/>
            <a:ext cx="8019336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7" name="Text 3"/>
          <p:cNvSpPr/>
          <p:nvPr/>
        </p:nvSpPr>
        <p:spPr>
          <a:xfrm>
            <a:off x="562332" y="2256115"/>
            <a:ext cx="2048589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Backend и REST API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562332" y="2603421"/>
            <a:ext cx="8019336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Интеграция с серверной частью для централизованного хранения данных и синхронизации между устройствами.</a:t>
            </a:r>
            <a:endParaRPr lang="en-US" sz="12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2332" y="3418999"/>
            <a:ext cx="160615" cy="160615"/>
          </a:xfrm>
          <a:prstGeom prst="rect">
            <a:avLst/>
          </a:prstGeom>
        </p:spPr>
      </p:pic>
      <p:sp>
        <p:nvSpPr>
          <p:cNvPr id="10" name="Shape 5"/>
          <p:cNvSpPr/>
          <p:nvPr/>
        </p:nvSpPr>
        <p:spPr>
          <a:xfrm>
            <a:off x="562332" y="3649028"/>
            <a:ext cx="8019336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1" name="Text 6"/>
          <p:cNvSpPr/>
          <p:nvPr/>
        </p:nvSpPr>
        <p:spPr>
          <a:xfrm>
            <a:off x="562332" y="3774996"/>
            <a:ext cx="2628067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Авторизация через сервер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562332" y="4122301"/>
            <a:ext cx="8019336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Внедрение серверной авторизации для повышения безопасности и управления учетными записями пользователей.</a:t>
            </a:r>
            <a:endParaRPr lang="en-US" sz="12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2332" y="4937879"/>
            <a:ext cx="160615" cy="160615"/>
          </a:xfrm>
          <a:prstGeom prst="rect">
            <a:avLst/>
          </a:prstGeom>
        </p:spPr>
      </p:pic>
      <p:sp>
        <p:nvSpPr>
          <p:cNvPr id="14" name="Shape 8"/>
          <p:cNvSpPr/>
          <p:nvPr/>
        </p:nvSpPr>
        <p:spPr>
          <a:xfrm>
            <a:off x="562332" y="5167908"/>
            <a:ext cx="8019336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5" name="Text 9"/>
          <p:cNvSpPr/>
          <p:nvPr/>
        </p:nvSpPr>
        <p:spPr>
          <a:xfrm>
            <a:off x="562332" y="5293876"/>
            <a:ext cx="2008584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Push-уведомления</a:t>
            </a:r>
            <a:endParaRPr lang="en-US" sz="1550" dirty="0"/>
          </a:p>
        </p:txBody>
      </p:sp>
      <p:sp>
        <p:nvSpPr>
          <p:cNvPr id="16" name="Text 10"/>
          <p:cNvSpPr/>
          <p:nvPr/>
        </p:nvSpPr>
        <p:spPr>
          <a:xfrm>
            <a:off x="562332" y="5641181"/>
            <a:ext cx="8019336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Реализация push-уведомлений для напоминаний о тренировках, обновлениях статуса и других важных событиях.</a:t>
            </a:r>
            <a:endParaRPr lang="en-US" sz="12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62332" y="6456759"/>
            <a:ext cx="160615" cy="160615"/>
          </a:xfrm>
          <a:prstGeom prst="rect">
            <a:avLst/>
          </a:prstGeom>
        </p:spPr>
      </p:pic>
      <p:sp>
        <p:nvSpPr>
          <p:cNvPr id="18" name="Shape 11"/>
          <p:cNvSpPr/>
          <p:nvPr/>
        </p:nvSpPr>
        <p:spPr>
          <a:xfrm>
            <a:off x="562332" y="6686788"/>
            <a:ext cx="8019336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9" name="Text 12"/>
          <p:cNvSpPr/>
          <p:nvPr/>
        </p:nvSpPr>
        <p:spPr>
          <a:xfrm>
            <a:off x="562332" y="6812756"/>
            <a:ext cx="2008584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История прогресса</a:t>
            </a:r>
            <a:endParaRPr lang="en-US" sz="1550" dirty="0"/>
          </a:p>
        </p:txBody>
      </p:sp>
      <p:sp>
        <p:nvSpPr>
          <p:cNvPr id="20" name="Text 13"/>
          <p:cNvSpPr/>
          <p:nvPr/>
        </p:nvSpPr>
        <p:spPr>
          <a:xfrm>
            <a:off x="562332" y="7160062"/>
            <a:ext cx="8019336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Разработка детализированной истории прогресса для каждого спортсмена, включая графики и статистику достижений.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4443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Цель и назначение FitPlanner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 приложении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2962156"/>
            <a:ext cx="760428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Основная цель FitPlanner — создать централизованную платформу, где тренеры могут легко составлять тренировочные планы, а спортсмены — отслеживать их выполнение и прогресс. Приложение обеспечивает бесшовное взаимодействие, позволяя обеим сторонам быть в курсе тренировочного процесса.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8074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Создание тренировочных планов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2294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Отслеживание статуса выполнения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6513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Удобное взаимодействие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7708" y="617458"/>
            <a:ext cx="6648688" cy="631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Наш технологический стек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7708" y="1653659"/>
            <a:ext cx="13214985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FitPlanner построен на передовых технологиях Android, обеспечивающих высокую производительность, надежность и современный пользовательский опыт.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07708" y="2831068"/>
            <a:ext cx="6506408" cy="2137767"/>
          </a:xfrm>
          <a:prstGeom prst="roundRect">
            <a:avLst>
              <a:gd name="adj" fmla="val 5133"/>
            </a:avLst>
          </a:prstGeom>
          <a:solidFill>
            <a:srgbClr val="1D1D1B"/>
          </a:solidFill>
          <a:ln/>
        </p:spPr>
      </p:sp>
      <p:sp>
        <p:nvSpPr>
          <p:cNvPr id="5" name="Shape 3"/>
          <p:cNvSpPr/>
          <p:nvPr/>
        </p:nvSpPr>
        <p:spPr>
          <a:xfrm>
            <a:off x="707708" y="2808208"/>
            <a:ext cx="6506408" cy="91440"/>
          </a:xfrm>
          <a:prstGeom prst="roundRect">
            <a:avLst>
              <a:gd name="adj" fmla="val 33171"/>
            </a:avLst>
          </a:prstGeom>
          <a:solidFill>
            <a:srgbClr val="E1E1DF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2527816"/>
            <a:ext cx="606623" cy="606623"/>
          </a:xfrm>
          <a:prstGeom prst="roundRect">
            <a:avLst>
              <a:gd name="adj" fmla="val 150736"/>
            </a:avLst>
          </a:prstGeom>
          <a:solidFill>
            <a:srgbClr val="E1E1DF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39468" y="2709743"/>
            <a:ext cx="242649" cy="24264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32736" y="3336488"/>
            <a:ext cx="2527578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Язык: Kotlin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932736" y="3773686"/>
            <a:ext cx="6056352" cy="970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Выбор Kotlin обеспечивает безопасность, краткость кода и полную совместимость с Java, что является стандартом для разработки на Android.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416284" y="2831068"/>
            <a:ext cx="6506408" cy="2137767"/>
          </a:xfrm>
          <a:prstGeom prst="roundRect">
            <a:avLst>
              <a:gd name="adj" fmla="val 5133"/>
            </a:avLst>
          </a:prstGeom>
          <a:solidFill>
            <a:srgbClr val="1D1D1B"/>
          </a:solidFill>
          <a:ln/>
        </p:spPr>
      </p:sp>
      <p:sp>
        <p:nvSpPr>
          <p:cNvPr id="11" name="Shape 8"/>
          <p:cNvSpPr/>
          <p:nvPr/>
        </p:nvSpPr>
        <p:spPr>
          <a:xfrm>
            <a:off x="7416284" y="2808208"/>
            <a:ext cx="6506408" cy="91440"/>
          </a:xfrm>
          <a:prstGeom prst="roundRect">
            <a:avLst>
              <a:gd name="adj" fmla="val 33171"/>
            </a:avLst>
          </a:prstGeom>
          <a:solidFill>
            <a:srgbClr val="E1E1DF"/>
          </a:solidFill>
          <a:ln/>
        </p:spPr>
      </p:sp>
      <p:sp>
        <p:nvSpPr>
          <p:cNvPr id="12" name="Shape 9"/>
          <p:cNvSpPr/>
          <p:nvPr/>
        </p:nvSpPr>
        <p:spPr>
          <a:xfrm>
            <a:off x="10366117" y="2527816"/>
            <a:ext cx="606623" cy="606623"/>
          </a:xfrm>
          <a:prstGeom prst="roundRect">
            <a:avLst>
              <a:gd name="adj" fmla="val 150736"/>
            </a:avLst>
          </a:prstGeom>
          <a:solidFill>
            <a:srgbClr val="E1E1DF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48045" y="2709743"/>
            <a:ext cx="242649" cy="242649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641312" y="3336488"/>
            <a:ext cx="2556272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Платформа: Android</a:t>
            </a:r>
            <a:endParaRPr lang="en-US" sz="1950" dirty="0"/>
          </a:p>
        </p:txBody>
      </p:sp>
      <p:sp>
        <p:nvSpPr>
          <p:cNvPr id="15" name="Text 11"/>
          <p:cNvSpPr/>
          <p:nvPr/>
        </p:nvSpPr>
        <p:spPr>
          <a:xfrm>
            <a:off x="7641312" y="3773686"/>
            <a:ext cx="6056352" cy="970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Приложение разрабатывается для нативной работы на мобильных устройствах под управлением операционной системы Android, используя все возможности платформы.</a:t>
            </a:r>
            <a:endParaRPr lang="en-US" sz="1550" dirty="0"/>
          </a:p>
        </p:txBody>
      </p:sp>
      <p:sp>
        <p:nvSpPr>
          <p:cNvPr id="16" name="Shape 12"/>
          <p:cNvSpPr/>
          <p:nvPr/>
        </p:nvSpPr>
        <p:spPr>
          <a:xfrm>
            <a:off x="707708" y="5474256"/>
            <a:ext cx="6506408" cy="2137767"/>
          </a:xfrm>
          <a:prstGeom prst="roundRect">
            <a:avLst>
              <a:gd name="adj" fmla="val 5133"/>
            </a:avLst>
          </a:prstGeom>
          <a:solidFill>
            <a:srgbClr val="1D1D1B"/>
          </a:solidFill>
          <a:ln/>
        </p:spPr>
      </p:sp>
      <p:sp>
        <p:nvSpPr>
          <p:cNvPr id="17" name="Shape 13"/>
          <p:cNvSpPr/>
          <p:nvPr/>
        </p:nvSpPr>
        <p:spPr>
          <a:xfrm>
            <a:off x="707708" y="5451396"/>
            <a:ext cx="6506408" cy="91440"/>
          </a:xfrm>
          <a:prstGeom prst="roundRect">
            <a:avLst>
              <a:gd name="adj" fmla="val 33171"/>
            </a:avLst>
          </a:prstGeom>
          <a:solidFill>
            <a:srgbClr val="E1E1DF"/>
          </a:solidFill>
          <a:ln/>
        </p:spPr>
      </p:sp>
      <p:sp>
        <p:nvSpPr>
          <p:cNvPr id="18" name="Shape 14"/>
          <p:cNvSpPr/>
          <p:nvPr/>
        </p:nvSpPr>
        <p:spPr>
          <a:xfrm>
            <a:off x="3657540" y="5171003"/>
            <a:ext cx="606623" cy="606623"/>
          </a:xfrm>
          <a:prstGeom prst="roundRect">
            <a:avLst>
              <a:gd name="adj" fmla="val 150736"/>
            </a:avLst>
          </a:prstGeom>
          <a:solidFill>
            <a:srgbClr val="E1E1DF"/>
          </a:solidFill>
          <a:ln/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39468" y="5352931"/>
            <a:ext cx="242649" cy="242649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32736" y="5979676"/>
            <a:ext cx="3093720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База данных: Room ORM</a:t>
            </a:r>
            <a:endParaRPr lang="en-US" sz="1950" dirty="0"/>
          </a:p>
        </p:txBody>
      </p:sp>
      <p:sp>
        <p:nvSpPr>
          <p:cNvPr id="21" name="Text 16"/>
          <p:cNvSpPr/>
          <p:nvPr/>
        </p:nvSpPr>
        <p:spPr>
          <a:xfrm>
            <a:off x="932736" y="6416873"/>
            <a:ext cx="6056352" cy="970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Для локального хранения данных используется SQLite с ORM Room, что упрощает работу с базой данных и обеспечивает эффективный доступ к данным.</a:t>
            </a:r>
            <a:endParaRPr lang="en-US" sz="1550" dirty="0"/>
          </a:p>
        </p:txBody>
      </p:sp>
      <p:sp>
        <p:nvSpPr>
          <p:cNvPr id="22" name="Shape 17"/>
          <p:cNvSpPr/>
          <p:nvPr/>
        </p:nvSpPr>
        <p:spPr>
          <a:xfrm>
            <a:off x="7416284" y="5474256"/>
            <a:ext cx="6506408" cy="2137767"/>
          </a:xfrm>
          <a:prstGeom prst="roundRect">
            <a:avLst>
              <a:gd name="adj" fmla="val 5133"/>
            </a:avLst>
          </a:prstGeom>
          <a:solidFill>
            <a:srgbClr val="1D1D1B"/>
          </a:solidFill>
          <a:ln/>
        </p:spPr>
      </p:sp>
      <p:sp>
        <p:nvSpPr>
          <p:cNvPr id="23" name="Shape 18"/>
          <p:cNvSpPr/>
          <p:nvPr/>
        </p:nvSpPr>
        <p:spPr>
          <a:xfrm>
            <a:off x="7416284" y="5451396"/>
            <a:ext cx="6506408" cy="91440"/>
          </a:xfrm>
          <a:prstGeom prst="roundRect">
            <a:avLst>
              <a:gd name="adj" fmla="val 33171"/>
            </a:avLst>
          </a:prstGeom>
          <a:solidFill>
            <a:srgbClr val="E1E1DF"/>
          </a:solidFill>
          <a:ln/>
        </p:spPr>
      </p:sp>
      <p:sp>
        <p:nvSpPr>
          <p:cNvPr id="24" name="Shape 19"/>
          <p:cNvSpPr/>
          <p:nvPr/>
        </p:nvSpPr>
        <p:spPr>
          <a:xfrm>
            <a:off x="10366117" y="5171003"/>
            <a:ext cx="606623" cy="606623"/>
          </a:xfrm>
          <a:prstGeom prst="roundRect">
            <a:avLst>
              <a:gd name="adj" fmla="val 150736"/>
            </a:avLst>
          </a:prstGeom>
          <a:solidFill>
            <a:srgbClr val="E1E1DF"/>
          </a:solidFill>
          <a:ln/>
        </p:spPr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548045" y="5352931"/>
            <a:ext cx="242649" cy="242649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7641312" y="5979676"/>
            <a:ext cx="2527578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UI: Material Design</a:t>
            </a:r>
            <a:endParaRPr lang="en-US" sz="1950" dirty="0"/>
          </a:p>
        </p:txBody>
      </p:sp>
      <p:sp>
        <p:nvSpPr>
          <p:cNvPr id="27" name="Text 21"/>
          <p:cNvSpPr/>
          <p:nvPr/>
        </p:nvSpPr>
        <p:spPr>
          <a:xfrm>
            <a:off x="7641312" y="6416873"/>
            <a:ext cx="6056352" cy="970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Интерфейс пользователя разработан с использованием Material Design, что гарантирует современный внешний вид и интуитивно понятную навигацию.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0798" y="834033"/>
            <a:ext cx="5984319" cy="599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Архитектура приложения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70798" y="1720453"/>
            <a:ext cx="7802404" cy="92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FitPlanner использует локальную базу данных, обеспечивая работу в автономном режиме. Приложение имеет четкую трехслойную архитектуру для лучшей масштабируемости и поддерживаемости.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798" y="2856190"/>
            <a:ext cx="958334" cy="171759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820704" y="3047762"/>
            <a:ext cx="2396014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UI Слой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820704" y="3462099"/>
            <a:ext cx="6652498" cy="92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Представление данных пользователю и обработка его ввода. Реализован с помощью </a:t>
            </a:r>
            <a:r>
              <a:rPr lang="en-US" sz="15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Activity</a:t>
            </a: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и </a:t>
            </a:r>
            <a:r>
              <a:rPr lang="en-US" sz="15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Fragment</a:t>
            </a: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для динамичного и адаптивного интерфейса.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798" y="4573786"/>
            <a:ext cx="958334" cy="141089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820704" y="4765358"/>
            <a:ext cx="2396014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Слой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1820704" y="5179695"/>
            <a:ext cx="6652498" cy="613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Управление данными. Включает </a:t>
            </a:r>
            <a:r>
              <a:rPr lang="en-US" sz="15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Room</a:t>
            </a: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(Entity, DAO, Database) для эффективного взаимодействия с локальной базой данных SQLite.</a:t>
            </a:r>
            <a:endParaRPr lang="en-US" sz="15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798" y="5984677"/>
            <a:ext cx="958334" cy="141089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820704" y="6176248"/>
            <a:ext cx="2396014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Utils Слой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1820704" y="6590586"/>
            <a:ext cx="6652498" cy="613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Вспомогательные утилиты и сервисы, такие как </a:t>
            </a:r>
            <a:r>
              <a:rPr lang="en-US" sz="15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SessionManager</a:t>
            </a: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для управления пользовательскими сессиями и настройками.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4723" y="506611"/>
            <a:ext cx="7143155" cy="575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Роли пользователей FitPlanner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4723" y="1450657"/>
            <a:ext cx="13340953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Приложение FitPlanner поддерживает три основные роли, каждая из которых имеет свой уникальный набор функций и возможностей.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23" y="1952506"/>
            <a:ext cx="4293394" cy="429339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44723" y="6430089"/>
            <a:ext cx="2763441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Атлет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4723" y="6885980"/>
            <a:ext cx="4293394" cy="1178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Регистрируется, просматривает тренировочные планы, фильтрует их по статусу, изучает детали тренировок и анализирует статистику выполнения.</a:t>
            </a:r>
            <a:endParaRPr lang="en-US" sz="14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384" y="1952506"/>
            <a:ext cx="4293513" cy="429351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168384" y="6430208"/>
            <a:ext cx="2763441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Тренер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5168384" y="6886099"/>
            <a:ext cx="4293513" cy="1178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Регистрируется, просматривает список своих атлетов, создает для них тренировочные планы, фильтрует планы и ведет учет всех подопечных.</a:t>
            </a:r>
            <a:endParaRPr lang="en-US" sz="14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2164" y="1952506"/>
            <a:ext cx="4293394" cy="429339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92164" y="6430089"/>
            <a:ext cx="2763441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Администратор</a:t>
            </a:r>
            <a:endParaRPr lang="en-US" sz="2150" dirty="0"/>
          </a:p>
        </p:txBody>
      </p:sp>
      <p:sp>
        <p:nvSpPr>
          <p:cNvPr id="12" name="Text 7"/>
          <p:cNvSpPr/>
          <p:nvPr/>
        </p:nvSpPr>
        <p:spPr>
          <a:xfrm>
            <a:off x="9692164" y="6885980"/>
            <a:ext cx="4293394" cy="884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Отвечает за присвоение спортсменам тренеров, обеспечивая правильную привязку и взаимодействие внутри системы.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093" y="766286"/>
            <a:ext cx="5453539" cy="660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Функционал тренера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40093" y="1744385"/>
            <a:ext cx="7663815" cy="676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Тренер в FitPlanner получает мощные инструменты для эффективного управления тренировочным процессом своих спортсменов.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40093" y="2658785"/>
            <a:ext cx="7663815" cy="4804529"/>
          </a:xfrm>
          <a:prstGeom prst="roundRect">
            <a:avLst>
              <a:gd name="adj" fmla="val 660"/>
            </a:avLst>
          </a:prstGeom>
          <a:solidFill>
            <a:srgbClr val="3C3C3A"/>
          </a:solidFill>
          <a:ln/>
        </p:spPr>
      </p:sp>
      <p:sp>
        <p:nvSpPr>
          <p:cNvPr id="6" name="Shape 3"/>
          <p:cNvSpPr/>
          <p:nvPr/>
        </p:nvSpPr>
        <p:spPr>
          <a:xfrm>
            <a:off x="740093" y="2658785"/>
            <a:ext cx="3831908" cy="3247906"/>
          </a:xfrm>
          <a:prstGeom prst="roundRect">
            <a:avLst>
              <a:gd name="adj" fmla="val 977"/>
            </a:avLst>
          </a:prstGeom>
          <a:solidFill>
            <a:srgbClr val="3C3C3A"/>
          </a:solidFill>
          <a:ln/>
        </p:spPr>
      </p:sp>
      <p:sp>
        <p:nvSpPr>
          <p:cNvPr id="7" name="Text 4"/>
          <p:cNvSpPr/>
          <p:nvPr/>
        </p:nvSpPr>
        <p:spPr>
          <a:xfrm>
            <a:off x="951547" y="2870240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Просмотр планов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951547" y="3327440"/>
            <a:ext cx="3091815" cy="1691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Удобное отображение всех тренировок с возможностью фильтрации по атлету и статусу ("В обработке", "Выполнена").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4572000" y="2658785"/>
            <a:ext cx="3831908" cy="3247906"/>
          </a:xfrm>
          <a:prstGeom prst="rect">
            <a:avLst/>
          </a:prstGeom>
          <a:solidFill>
            <a:srgbClr val="3C3C3A"/>
          </a:solidFill>
          <a:ln/>
        </p:spPr>
      </p:sp>
      <p:sp>
        <p:nvSpPr>
          <p:cNvPr id="10" name="Shape 7"/>
          <p:cNvSpPr/>
          <p:nvPr/>
        </p:nvSpPr>
        <p:spPr>
          <a:xfrm>
            <a:off x="4572000" y="2658785"/>
            <a:ext cx="22860" cy="3247906"/>
          </a:xfrm>
          <a:prstGeom prst="roundRect">
            <a:avLst>
              <a:gd name="adj" fmla="val 138766"/>
            </a:avLst>
          </a:prstGeom>
          <a:solidFill>
            <a:srgbClr val="555553"/>
          </a:solidFill>
          <a:ln/>
        </p:spPr>
      </p:sp>
      <p:sp>
        <p:nvSpPr>
          <p:cNvPr id="11" name="Text 8"/>
          <p:cNvSpPr/>
          <p:nvPr/>
        </p:nvSpPr>
        <p:spPr>
          <a:xfrm>
            <a:off x="5100638" y="2870240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Создание плана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5100638" y="3327440"/>
            <a:ext cx="3091815" cy="2367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Интуитивно понятный интерфейс для выбора атлета, ввода описания тренировки и даты выполнения, с автоматическим сохранением.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4307681" y="4018359"/>
            <a:ext cx="528638" cy="528638"/>
          </a:xfrm>
          <a:prstGeom prst="roundRect">
            <a:avLst>
              <a:gd name="adj" fmla="val 6001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39841" y="4150400"/>
            <a:ext cx="264319" cy="264319"/>
          </a:xfrm>
          <a:prstGeom prst="rect">
            <a:avLst/>
          </a:prstGeom>
        </p:spPr>
      </p:pic>
      <p:sp>
        <p:nvSpPr>
          <p:cNvPr id="15" name="Shape 11"/>
          <p:cNvSpPr/>
          <p:nvPr/>
        </p:nvSpPr>
        <p:spPr>
          <a:xfrm>
            <a:off x="740093" y="5906691"/>
            <a:ext cx="7663815" cy="1556623"/>
          </a:xfrm>
          <a:prstGeom prst="rect">
            <a:avLst/>
          </a:prstGeom>
          <a:solidFill>
            <a:srgbClr val="3C3C3A"/>
          </a:solidFill>
          <a:ln/>
        </p:spPr>
      </p:sp>
      <p:sp>
        <p:nvSpPr>
          <p:cNvPr id="16" name="Shape 12"/>
          <p:cNvSpPr/>
          <p:nvPr/>
        </p:nvSpPr>
        <p:spPr>
          <a:xfrm>
            <a:off x="740093" y="5906691"/>
            <a:ext cx="7663815" cy="22860"/>
          </a:xfrm>
          <a:prstGeom prst="roundRect">
            <a:avLst>
              <a:gd name="adj" fmla="val 138766"/>
            </a:avLst>
          </a:prstGeom>
          <a:solidFill>
            <a:srgbClr val="555553"/>
          </a:solidFill>
          <a:ln/>
        </p:spPr>
      </p:sp>
      <p:sp>
        <p:nvSpPr>
          <p:cNvPr id="17" name="Text 13"/>
          <p:cNvSpPr/>
          <p:nvPr/>
        </p:nvSpPr>
        <p:spPr>
          <a:xfrm>
            <a:off x="951547" y="6118146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Учет спортсменов</a:t>
            </a:r>
            <a:endParaRPr lang="en-US" sz="2050" dirty="0"/>
          </a:p>
        </p:txBody>
      </p:sp>
      <p:sp>
        <p:nvSpPr>
          <p:cNvPr id="18" name="Text 14"/>
          <p:cNvSpPr/>
          <p:nvPr/>
        </p:nvSpPr>
        <p:spPr>
          <a:xfrm>
            <a:off x="951547" y="6575346"/>
            <a:ext cx="6923723" cy="676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Полный список всех подопечных атлетов с функцией быстрого поиска для оперативного доступа к нужной информации.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930" y="609600"/>
            <a:ext cx="5542359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Функционал атлета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5930" y="1745694"/>
            <a:ext cx="13078539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Атлеты получают простой и наглядный инструмент для отслеживания своих тренировок и прогресса.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930" y="2599015"/>
            <a:ext cx="4906923" cy="4906923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231255" y="2716709"/>
            <a:ext cx="110847" cy="110847"/>
          </a:xfrm>
          <a:prstGeom prst="roundRect">
            <a:avLst>
              <a:gd name="adj" fmla="val 412460"/>
            </a:avLst>
          </a:prstGeom>
          <a:solidFill>
            <a:srgbClr val="E1E1DF"/>
          </a:solidFill>
          <a:ln/>
        </p:spPr>
      </p:sp>
      <p:sp>
        <p:nvSpPr>
          <p:cNvPr id="6" name="Text 3"/>
          <p:cNvSpPr/>
          <p:nvPr/>
        </p:nvSpPr>
        <p:spPr>
          <a:xfrm>
            <a:off x="6563797" y="2599015"/>
            <a:ext cx="3018711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Просмотр тренировок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563797" y="3167182"/>
            <a:ext cx="3344228" cy="1773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Наглядный список всех назначенных тренировок, каждая из которых отображает номер, дату и статус выполнения.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85083" y="2716709"/>
            <a:ext cx="110847" cy="110847"/>
          </a:xfrm>
          <a:prstGeom prst="roundRect">
            <a:avLst>
              <a:gd name="adj" fmla="val 412460"/>
            </a:avLst>
          </a:prstGeom>
          <a:solidFill>
            <a:srgbClr val="E1E1DF"/>
          </a:solidFill>
          <a:ln/>
        </p:spPr>
      </p:sp>
      <p:sp>
        <p:nvSpPr>
          <p:cNvPr id="9" name="Text 6"/>
          <p:cNvSpPr/>
          <p:nvPr/>
        </p:nvSpPr>
        <p:spPr>
          <a:xfrm>
            <a:off x="10517624" y="2599015"/>
            <a:ext cx="3344347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Фильтрация тренировок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10517624" y="3513653"/>
            <a:ext cx="3344347" cy="1418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Удобная фильтрация по статусу: "Все", "В обработке", "Выполненные" для быстрого поиска нужной информации.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31255" y="5501700"/>
            <a:ext cx="110847" cy="110847"/>
          </a:xfrm>
          <a:prstGeom prst="roundRect">
            <a:avLst>
              <a:gd name="adj" fmla="val 412460"/>
            </a:avLst>
          </a:prstGeom>
          <a:solidFill>
            <a:srgbClr val="E1E1DF"/>
          </a:solidFill>
          <a:ln/>
        </p:spPr>
      </p:sp>
      <p:sp>
        <p:nvSpPr>
          <p:cNvPr id="12" name="Text 9"/>
          <p:cNvSpPr/>
          <p:nvPr/>
        </p:nvSpPr>
        <p:spPr>
          <a:xfrm>
            <a:off x="6563797" y="5384006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Детали тренировки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6563797" y="5952172"/>
            <a:ext cx="7298174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Подробное описание каждой тренировки, кнопка для возврата назад и возможность отметить тренировку как выполненную.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5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4354" y="611267"/>
            <a:ext cx="7588091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Функционал администратора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264354" y="2334101"/>
            <a:ext cx="7588091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Администратор играет ключевую роль в организации взаимодействия между тренерами и атлетами, обеспечивая бесперебойную работу системы.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64354" y="3651052"/>
            <a:ext cx="7588091" cy="1697474"/>
          </a:xfrm>
          <a:prstGeom prst="roundRect">
            <a:avLst>
              <a:gd name="adj" fmla="val 8619"/>
            </a:avLst>
          </a:prstGeom>
          <a:solidFill>
            <a:srgbClr val="1D1D1B"/>
          </a:solidFill>
          <a:ln w="30480">
            <a:solidFill>
              <a:srgbClr val="555553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33874" y="3651052"/>
            <a:ext cx="121920" cy="1697474"/>
          </a:xfrm>
          <a:prstGeom prst="roundRect">
            <a:avLst>
              <a:gd name="adj" fmla="val 27350"/>
            </a:avLst>
          </a:prstGeom>
          <a:solidFill>
            <a:srgbClr val="E1E1DF"/>
          </a:solidFill>
          <a:ln/>
        </p:spPr>
      </p:sp>
      <p:sp>
        <p:nvSpPr>
          <p:cNvPr id="7" name="Text 4"/>
          <p:cNvSpPr/>
          <p:nvPr/>
        </p:nvSpPr>
        <p:spPr>
          <a:xfrm>
            <a:off x="6608564" y="3903821"/>
            <a:ext cx="4499134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Присвоение тренера спортсмену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6608564" y="4384477"/>
            <a:ext cx="6991112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Администратор может назначать тренеров спортсменам, у которых их еще нет, выбирая из доступного списка.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64354" y="5570815"/>
            <a:ext cx="7588091" cy="2053114"/>
          </a:xfrm>
          <a:prstGeom prst="roundRect">
            <a:avLst>
              <a:gd name="adj" fmla="val 7126"/>
            </a:avLst>
          </a:prstGeom>
          <a:solidFill>
            <a:srgbClr val="1D1D1B"/>
          </a:solidFill>
          <a:ln w="30480">
            <a:solidFill>
              <a:srgbClr val="555553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233874" y="5570815"/>
            <a:ext cx="121920" cy="2053114"/>
          </a:xfrm>
          <a:prstGeom prst="roundRect">
            <a:avLst>
              <a:gd name="adj" fmla="val 27350"/>
            </a:avLst>
          </a:prstGeom>
          <a:solidFill>
            <a:srgbClr val="E1E1DF"/>
          </a:solidFill>
          <a:ln/>
        </p:spPr>
      </p:sp>
      <p:sp>
        <p:nvSpPr>
          <p:cNvPr id="11" name="Text 8"/>
          <p:cNvSpPr/>
          <p:nvPr/>
        </p:nvSpPr>
        <p:spPr>
          <a:xfrm>
            <a:off x="6608564" y="5823585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Поиск спортсменов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608564" y="6304240"/>
            <a:ext cx="6991112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Функция поиска спортсменов по email упрощает управление большим количеством пользователей и их привязкой к тренерам.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2916" y="371594"/>
            <a:ext cx="3863102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Структура базы данных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2916" y="1063943"/>
            <a:ext cx="13684568" cy="432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 FitPlanner используется локальная реляционная база данных, разработанная для работы в автономном режиме и обеспечения целостности данных. Структура БД приведена к третьей нормальной форме (3НФ), что минимизирует избыточность и повышает согласованность информации.</a:t>
            </a:r>
            <a:endParaRPr lang="en-US" sz="10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16" y="1648301"/>
            <a:ext cx="13684568" cy="62626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496923" y="2290701"/>
            <a:ext cx="3027172" cy="37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Связи и планы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0496923" y="2776730"/>
            <a:ext cx="3336617" cy="9081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AthleteTrainer: user_id, trainer_id(FK). TrainingPlans: plan_id PK, user_id FK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836881" y="4500536"/>
            <a:ext cx="3027172" cy="378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Таблица Roles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796519" y="4986565"/>
            <a:ext cx="3067534" cy="605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PK: role_id. FK в Users: role_id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10496923" y="5412052"/>
            <a:ext cx="3027172" cy="378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Таблица Users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0496923" y="5898081"/>
            <a:ext cx="3336617" cy="9081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PK: user_id. Атрибуты профиля и контактные данные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472916" y="8062913"/>
            <a:ext cx="13684568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Основные таблицы: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472916" y="8431054"/>
            <a:ext cx="13684568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Users</a:t>
            </a: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Хранит информацию о всех пользователях приложения.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472916" y="8694539"/>
            <a:ext cx="13684568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Roles</a:t>
            </a: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Определяет роли пользователей (Атлет, Тренер, Админ).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472916" y="8958024"/>
            <a:ext cx="13684568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AthleteTrainer</a:t>
            </a: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Связывает атлетов с их тренерами.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472916" y="9221510"/>
            <a:ext cx="13684568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TrainingPlans</a:t>
            </a: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Содержит детали всех тренировочных планов.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Произвольный</PresentationFormat>
  <Paragraphs>0</Paragraphs>
  <Slides>10</Slides>
  <Notes>10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Shapka Eminem</cp:lastModifiedBy>
  <cp:revision>2</cp:revision>
  <dcterms:created xsi:type="dcterms:W3CDTF">2025-12-18T21:00:29Z</dcterms:created>
  <dcterms:modified xsi:type="dcterms:W3CDTF">2025-12-18T21:19:06Z</dcterms:modified>
</cp:coreProperties>
</file>